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3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DDB"/>
    <a:srgbClr val="0948CB"/>
    <a:srgbClr val="0B49CB"/>
    <a:srgbClr val="F2F4F8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>
        <p:scale>
          <a:sx n="75" d="100"/>
          <a:sy n="75" d="100"/>
        </p:scale>
        <p:origin x="918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noProof="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from two main sources: SpaceX API using Python’s Requests module and Wikipedia Falcon 9 launch records using </a:t>
            </a:r>
            <a:r>
              <a:rPr lang="en-US" sz="4800" noProof="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BeautifulSoup</a:t>
            </a: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ata</a:t>
            </a: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wrangling: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cleaned and transformed using Pandas and </a:t>
            </a:r>
            <a:r>
              <a:rPr lang="en-US" sz="4800" noProof="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Numpy</a:t>
            </a: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 One hot </a:t>
            </a:r>
            <a:r>
              <a:rPr lang="en-US" sz="4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encoding was used to transform the data in preparation for machine learning.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xploratory</a:t>
            </a: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 analysis (EDA) using visualization and SQL: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was performed using matplotlib and seaborn for 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plottin</a:t>
            </a:r>
            <a:r>
              <a:rPr lang="en-US" sz="4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 and key data points where extracted using SQL</a:t>
            </a:r>
            <a:endParaRPr lang="en-US" sz="48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48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4800" noProof="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40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1200" noProof="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633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A2A1A-2070-0C42-FDC0-B764C467D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CE3AF9-E9F6-5839-FA70-47CF75A570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BE5B2F-6A2F-F2E0-81D9-B2C80FEBE0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1200" noProof="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6DE05F-808F-214B-6A6E-05FFC809D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0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85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F3B3CD-3343-39BF-C015-14126B218DA0}"/>
              </a:ext>
            </a:extLst>
          </p:cNvPr>
          <p:cNvSpPr txBox="1"/>
          <p:nvPr userDrawn="1"/>
        </p:nvSpPr>
        <p:spPr>
          <a:xfrm>
            <a:off x="0" y="6550223"/>
            <a:ext cx="92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400" dirty="0">
                <a:solidFill>
                  <a:schemeClr val="bg2">
                    <a:lumMod val="50000"/>
                  </a:schemeClr>
                </a:solidFill>
              </a:rPr>
              <a:t>Edgar HTT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100" y="6025573"/>
            <a:ext cx="497872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dgarHTT/Applied_Data_Science_Capstone/blob/main/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dgarHTT/Applied_Data_Science_Capstone/blob/main/jupyter-labs-spacex-data-collection-api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noProof="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Edgar Tijerina Tamez</a:t>
            </a:r>
          </a:p>
          <a:p>
            <a:r>
              <a:rPr lang="en-US" noProof="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07/Oct/2025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10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Requests was used in tandem with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parse and scrape the List of Falcon 9 and Falcon Heavy launches from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ikipedia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The parsed data was converted into a Pandas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stored for further use.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 noProof="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noProof="0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5524AC-7209-ABA0-87FF-A59D9178E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2773" y="1633867"/>
            <a:ext cx="5662838" cy="439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11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12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13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14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noProof="0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noProof="0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16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noProof="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noProof="0" dirty="0"/>
          </a:p>
          <a:p>
            <a:pPr marL="457200" lvl="1" indent="0">
              <a:buNone/>
            </a:pPr>
            <a:endParaRPr lang="en-US" sz="1800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17</a:t>
            </a:fld>
            <a:endParaRPr lang="en-US" noProof="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Results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19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 anchor="ctr">
            <a:normAutofit/>
          </a:bodyPr>
          <a:lstStyle/>
          <a:p>
            <a:fld id="{5075537C-CA84-1446-933C-8E9D027F9201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20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21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22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23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24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26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28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29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noProof="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 anchor="ctr">
            <a:normAutofit/>
          </a:bodyPr>
          <a:lstStyle/>
          <a:p>
            <a:fld id="{5075537C-CA84-1446-933C-8E9D027F9201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49179"/>
            <a:ext cx="10515600" cy="421129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C36412-625B-83BC-9FA4-E0E9803D034C}"/>
              </a:ext>
            </a:extLst>
          </p:cNvPr>
          <p:cNvSpPr txBox="1"/>
          <p:nvPr/>
        </p:nvSpPr>
        <p:spPr>
          <a:xfrm>
            <a:off x="770011" y="1483502"/>
            <a:ext cx="10515600" cy="4149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nalysis was conducted using a predictive approach to find patterns, distributions, correlations and anomalies, using the SpaceX REST API as the main data source. 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omplementary data was sourced from Wikipedia using web scrapping techniques. 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cleaned and prepared for machine learning using One Hot Encoding. Interactive visual analytics were developed with Folium as well interactive dashboards using </a:t>
            </a:r>
            <a:r>
              <a:rPr lang="en-US" noProof="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Dash. Machine learning pipelines were set up to test multiple classifiers, including Logistic Regression, Support Vector Machine (SVM), Decision Tree Classifier and K-Nearest Neighbors (KNN). Model hyperparameters where optimized and the results visualized on Confusion matrices.</a:t>
            </a:r>
            <a:endParaRPr lang="en-US" sz="18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exploratory data analysis we can observe that landing success rate has been increasing since 2010 reaching 80% success rate as of 2020. We can also observe that Geostationary Orbits (GTO) had the lowest success rate with 50%. All machine learning prediction models reached an 83% accuracy. The confusion matrices demonstrated the ability of the model to predict with perfect accuracy True Positives (Successful landings) but struggled with predict True Negatives (Failed landing).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30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31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32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33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34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36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noProof="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noProof="0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38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75509"/>
            <a:ext cx="10629904" cy="4550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Launching rockets is a multi million-dollar endeavor. Right now, the space launch market is entirely dominated by SpaceX, composing over 75% of all commercial launches as of 2023. Their main advantage is their ability to reuse their rockets, cutting their costs per launch from $150 million to $97 million.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Being able to predict whether the first stage will land would give an advantage to competitors by estimating launch costs.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40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41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noProof="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42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44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46</a:t>
            </a:fld>
            <a:endParaRPr lang="en-US" noProof="0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Conclusions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47</a:t>
            </a:fld>
            <a:endParaRPr lang="en-US" noProof="0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Appendix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noProof="0" smtClean="0"/>
              <a:t>5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6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4987417"/>
          </a:xfrm>
          <a:prstGeom prst="rect">
            <a:avLst/>
          </a:prstGeom>
        </p:spPr>
        <p:txBody>
          <a:bodyPr lIns="91440" tIns="45720" rIns="91440" bIns="45720" anchor="t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noProof="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/>
              </a:rPr>
              <a:t>Data was collected from two main sources: SpaceX API using Python’s Requests module and Wikipedia Falcon 9 launch records using </a:t>
            </a:r>
            <a:r>
              <a:rPr lang="en-US" sz="4500" noProof="0" dirty="0" err="1">
                <a:solidFill>
                  <a:schemeClr val="tx1"/>
                </a:solidFill>
                <a:latin typeface="Abadi"/>
              </a:rPr>
              <a:t>BeautifulSoup</a:t>
            </a:r>
            <a:r>
              <a:rPr lang="en-US" sz="4500" noProof="0" dirty="0">
                <a:solidFill>
                  <a:schemeClr val="tx1"/>
                </a:solidFill>
                <a:latin typeface="Abadi"/>
              </a:rPr>
              <a:t>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/>
              </a:rPr>
              <a:t>Data was cleaned and transformed using Pandas and </a:t>
            </a:r>
            <a:r>
              <a:rPr lang="en-US" sz="4500" noProof="0" dirty="0" err="1">
                <a:solidFill>
                  <a:schemeClr val="tx1"/>
                </a:solidFill>
                <a:latin typeface="Abadi"/>
              </a:rPr>
              <a:t>Numpy</a:t>
            </a:r>
            <a:r>
              <a:rPr lang="en-US" sz="4500" noProof="0" dirty="0">
                <a:solidFill>
                  <a:schemeClr val="tx1"/>
                </a:solidFill>
                <a:latin typeface="Abadi"/>
              </a:rPr>
              <a:t>. One hot encoding was used to transform the data in preparation for machine learning.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/>
              </a:rPr>
              <a:t>EDA was performed using matplotlib and seaborn for plotting and key data points were extracted using SQL.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 panose="020B0604020104020204" pitchFamily="34" charset="0"/>
              </a:rPr>
              <a:t>Interactive visual analytics were developed with Folium as well interactive dashboards using </a:t>
            </a:r>
            <a:r>
              <a:rPr lang="en-US" sz="4500" noProof="0" dirty="0" err="1">
                <a:solidFill>
                  <a:schemeClr val="tx1"/>
                </a:solidFill>
                <a:latin typeface="Abadi" panose="020B0604020104020204" pitchFamily="34" charset="0"/>
              </a:rPr>
              <a:t>Plotly</a:t>
            </a:r>
            <a:r>
              <a:rPr lang="en-US" sz="4500" noProof="0" dirty="0">
                <a:solidFill>
                  <a:schemeClr val="tx1"/>
                </a:solidFill>
                <a:latin typeface="Abadi" panose="020B0604020104020204" pitchFamily="34" charset="0"/>
              </a:rPr>
              <a:t> Dash.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4500" noProof="0" dirty="0">
                <a:solidFill>
                  <a:schemeClr val="tx1"/>
                </a:solidFill>
                <a:latin typeface="Abadi" panose="020B0604020104020204" pitchFamily="34" charset="0"/>
              </a:rPr>
              <a:t>Machine learning pipelines were set up to test multiple classification models, including Logistic Regression, Support Vector Machine (SVM), Decision Tree Classifier and K-Nearest Neighbors (KNN). Model hyperparameters where optimized and the results visualized on Confusion matrices.</a:t>
            </a:r>
            <a:endParaRPr lang="en-US" sz="4500" noProof="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noProof="0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7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4"/>
            <a:ext cx="4561843" cy="44937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noProof="0" dirty="0">
                <a:latin typeface="Abadi"/>
              </a:rPr>
              <a:t>Data was collected from two main sources: SpaceX API using Python’s Requests module and Wikipedia Falcon 9 launch records using </a:t>
            </a:r>
            <a:r>
              <a:rPr lang="en-US" noProof="0" dirty="0" err="1">
                <a:latin typeface="Abadi"/>
              </a:rPr>
              <a:t>BeautifulSoup</a:t>
            </a:r>
            <a:r>
              <a:rPr lang="en-US" noProof="0" dirty="0">
                <a:latin typeface="Abadi"/>
              </a:rPr>
              <a:t>.</a:t>
            </a:r>
          </a:p>
          <a:p>
            <a:pPr marL="0" indent="0">
              <a:buNone/>
            </a:pPr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noProof="0" dirty="0">
              <a:solidFill>
                <a:srgbClr val="0B49CB"/>
              </a:solidFill>
            </a:endParaRPr>
          </a:p>
        </p:txBody>
      </p:sp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E6532866-C2BB-CA3A-284D-91DFD33042BC}"/>
              </a:ext>
            </a:extLst>
          </p:cNvPr>
          <p:cNvSpPr/>
          <p:nvPr/>
        </p:nvSpPr>
        <p:spPr>
          <a:xfrm>
            <a:off x="8747544" y="1551099"/>
            <a:ext cx="1356000" cy="549049"/>
          </a:xfrm>
          <a:prstGeom prst="flowChartTermina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noProof="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3" name="Flowchart: Data 2">
            <a:extLst>
              <a:ext uri="{FF2B5EF4-FFF2-40B4-BE49-F238E27FC236}">
                <a16:creationId xmlns:a16="http://schemas.microsoft.com/office/drawing/2014/main" id="{CF61B566-BFB2-ECC3-7F6D-0021ED14E7EC}"/>
              </a:ext>
            </a:extLst>
          </p:cNvPr>
          <p:cNvSpPr/>
          <p:nvPr/>
        </p:nvSpPr>
        <p:spPr>
          <a:xfrm>
            <a:off x="7299096" y="3385104"/>
            <a:ext cx="1692000" cy="792000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noProof="0" dirty="0">
                <a:solidFill>
                  <a:schemeClr val="tx1"/>
                </a:solidFill>
              </a:rPr>
              <a:t>SpaceX API</a:t>
            </a:r>
          </a:p>
        </p:txBody>
      </p:sp>
      <p:sp>
        <p:nvSpPr>
          <p:cNvPr id="4" name="Flowchart: Data 3">
            <a:extLst>
              <a:ext uri="{FF2B5EF4-FFF2-40B4-BE49-F238E27FC236}">
                <a16:creationId xmlns:a16="http://schemas.microsoft.com/office/drawing/2014/main" id="{4AE0F9B2-8295-5745-C282-C009B6A83E39}"/>
              </a:ext>
            </a:extLst>
          </p:cNvPr>
          <p:cNvSpPr/>
          <p:nvPr/>
        </p:nvSpPr>
        <p:spPr>
          <a:xfrm>
            <a:off x="9682617" y="3385104"/>
            <a:ext cx="1692000" cy="792000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Wikipedia Falcon 9 Launch Records </a:t>
            </a:r>
          </a:p>
        </p:txBody>
      </p:sp>
      <p:sp>
        <p:nvSpPr>
          <p:cNvPr id="7" name="Flowchart: Decision 6">
            <a:extLst>
              <a:ext uri="{FF2B5EF4-FFF2-40B4-BE49-F238E27FC236}">
                <a16:creationId xmlns:a16="http://schemas.microsoft.com/office/drawing/2014/main" id="{1162C48B-1180-77A0-51B5-24C373C4CF2C}"/>
              </a:ext>
            </a:extLst>
          </p:cNvPr>
          <p:cNvSpPr/>
          <p:nvPr/>
        </p:nvSpPr>
        <p:spPr>
          <a:xfrm>
            <a:off x="8579544" y="2435105"/>
            <a:ext cx="1692000" cy="792000"/>
          </a:xfrm>
          <a:prstGeom prst="flowChartDecision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noProof="0" dirty="0">
                <a:solidFill>
                  <a:schemeClr val="tx1"/>
                </a:solidFill>
              </a:rPr>
              <a:t>Data Sources</a:t>
            </a:r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id="{8E42DDCB-97BF-9969-CE7B-8A6799F36AEC}"/>
              </a:ext>
            </a:extLst>
          </p:cNvPr>
          <p:cNvSpPr/>
          <p:nvPr/>
        </p:nvSpPr>
        <p:spPr>
          <a:xfrm>
            <a:off x="7025393" y="5336774"/>
            <a:ext cx="1861200" cy="595041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Dataset_part_1.csv</a:t>
            </a:r>
          </a:p>
        </p:txBody>
      </p:sp>
      <p:sp>
        <p:nvSpPr>
          <p:cNvPr id="9" name="Flowchart: Data 8">
            <a:extLst>
              <a:ext uri="{FF2B5EF4-FFF2-40B4-BE49-F238E27FC236}">
                <a16:creationId xmlns:a16="http://schemas.microsoft.com/office/drawing/2014/main" id="{A37AE2A1-17AD-8C9A-EC8C-2B71D07A8B4A}"/>
              </a:ext>
            </a:extLst>
          </p:cNvPr>
          <p:cNvSpPr/>
          <p:nvPr/>
        </p:nvSpPr>
        <p:spPr>
          <a:xfrm>
            <a:off x="9515697" y="5354374"/>
            <a:ext cx="1692000" cy="595041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Spacex_web_scraped.csv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9538225-FD21-0C5C-B91A-6CB7439B47E8}"/>
              </a:ext>
            </a:extLst>
          </p:cNvPr>
          <p:cNvCxnSpPr>
            <a:stCxn id="2" idx="2"/>
            <a:endCxn id="7" idx="0"/>
          </p:cNvCxnSpPr>
          <p:nvPr/>
        </p:nvCxnSpPr>
        <p:spPr>
          <a:xfrm>
            <a:off x="9425544" y="2100148"/>
            <a:ext cx="0" cy="3349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FC330F7E-63A0-54D2-8A89-57F6C53E8075}"/>
              </a:ext>
            </a:extLst>
          </p:cNvPr>
          <p:cNvSpPr/>
          <p:nvPr/>
        </p:nvSpPr>
        <p:spPr>
          <a:xfrm>
            <a:off x="7617349" y="4457898"/>
            <a:ext cx="1052348" cy="505869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Requests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1EDCBC18-A549-0EB7-ED55-8CB64F03C92F}"/>
              </a:ext>
            </a:extLst>
          </p:cNvPr>
          <p:cNvSpPr/>
          <p:nvPr/>
        </p:nvSpPr>
        <p:spPr>
          <a:xfrm>
            <a:off x="10002443" y="4457898"/>
            <a:ext cx="1052348" cy="505869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 err="1">
                <a:solidFill>
                  <a:schemeClr val="tx1"/>
                </a:solidFill>
              </a:rPr>
              <a:t>BeautifulSoup</a:t>
            </a:r>
            <a:endParaRPr lang="en-US" sz="1200" noProof="0" dirty="0">
              <a:solidFill>
                <a:schemeClr val="tx1"/>
              </a:solidFill>
            </a:endParaRPr>
          </a:p>
        </p:txBody>
      </p: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AC409E23-5302-AB36-301C-96A643C6D4B1}"/>
              </a:ext>
            </a:extLst>
          </p:cNvPr>
          <p:cNvCxnSpPr>
            <a:stCxn id="7" idx="3"/>
            <a:endCxn id="4" idx="0"/>
          </p:cNvCxnSpPr>
          <p:nvPr/>
        </p:nvCxnSpPr>
        <p:spPr>
          <a:xfrm>
            <a:off x="10271544" y="2831105"/>
            <a:ext cx="426273" cy="55399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953AF443-0D21-53FB-EF69-0CFEAFEEB181}"/>
              </a:ext>
            </a:extLst>
          </p:cNvPr>
          <p:cNvCxnSpPr>
            <a:cxnSpLocks/>
            <a:stCxn id="7" idx="1"/>
            <a:endCxn id="3" idx="1"/>
          </p:cNvCxnSpPr>
          <p:nvPr/>
        </p:nvCxnSpPr>
        <p:spPr>
          <a:xfrm rot="10800000" flipV="1">
            <a:off x="8145096" y="2831104"/>
            <a:ext cx="434448" cy="55399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90B4B78-C04A-418A-7547-76954D5FC433}"/>
              </a:ext>
            </a:extLst>
          </p:cNvPr>
          <p:cNvCxnSpPr>
            <a:cxnSpLocks/>
            <a:stCxn id="3" idx="4"/>
            <a:endCxn id="45" idx="0"/>
          </p:cNvCxnSpPr>
          <p:nvPr/>
        </p:nvCxnSpPr>
        <p:spPr>
          <a:xfrm flipH="1">
            <a:off x="8143523" y="4177104"/>
            <a:ext cx="1573" cy="2807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E1D40FD-F352-DC05-2EC2-F0B2FA7C143C}"/>
              </a:ext>
            </a:extLst>
          </p:cNvPr>
          <p:cNvCxnSpPr>
            <a:cxnSpLocks/>
            <a:stCxn id="45" idx="2"/>
            <a:endCxn id="8" idx="0"/>
          </p:cNvCxnSpPr>
          <p:nvPr/>
        </p:nvCxnSpPr>
        <p:spPr>
          <a:xfrm flipH="1">
            <a:off x="8142113" y="4963767"/>
            <a:ext cx="1410" cy="3730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7BEDF93-BF02-1709-805E-24CC7E11C37C}"/>
              </a:ext>
            </a:extLst>
          </p:cNvPr>
          <p:cNvCxnSpPr>
            <a:cxnSpLocks/>
            <a:stCxn id="46" idx="2"/>
            <a:endCxn id="9" idx="0"/>
          </p:cNvCxnSpPr>
          <p:nvPr/>
        </p:nvCxnSpPr>
        <p:spPr>
          <a:xfrm>
            <a:off x="10528617" y="4963767"/>
            <a:ext cx="2280" cy="3906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6D04A3D-0011-A393-EA4C-C3D957D1ECFC}"/>
              </a:ext>
            </a:extLst>
          </p:cNvPr>
          <p:cNvCxnSpPr>
            <a:cxnSpLocks/>
            <a:stCxn id="4" idx="4"/>
            <a:endCxn id="46" idx="0"/>
          </p:cNvCxnSpPr>
          <p:nvPr/>
        </p:nvCxnSpPr>
        <p:spPr>
          <a:xfrm>
            <a:off x="10528617" y="4177104"/>
            <a:ext cx="0" cy="2807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noProof="0" dirty="0"/>
              <a:t>The </a:t>
            </a:r>
            <a:r>
              <a:rPr lang="en-US" b="1" noProof="0" dirty="0"/>
              <a:t>primary source</a:t>
            </a:r>
            <a:r>
              <a:rPr lang="en-US" noProof="0" dirty="0"/>
              <a:t> of data is the SpaceX REST API -&gt; </a:t>
            </a:r>
            <a:r>
              <a:rPr lang="en-US" b="1" noProof="0" dirty="0"/>
              <a:t>api.spacexdata.com/v4/</a:t>
            </a:r>
          </a:p>
          <a:p>
            <a:r>
              <a:rPr lang="en-US" noProof="0" dirty="0"/>
              <a:t>Its key endpoints are:</a:t>
            </a:r>
          </a:p>
          <a:p>
            <a:pPr lvl="1"/>
            <a:r>
              <a:rPr lang="en-US" b="1" noProof="0" dirty="0"/>
              <a:t>/launches/past </a:t>
            </a:r>
            <a:r>
              <a:rPr lang="en-US" noProof="0" dirty="0"/>
              <a:t>-&gt; past launch data (main dataset).</a:t>
            </a:r>
          </a:p>
          <a:p>
            <a:pPr lvl="1"/>
            <a:r>
              <a:rPr lang="en-US" b="1" noProof="0" dirty="0"/>
              <a:t>/capsules</a:t>
            </a:r>
            <a:r>
              <a:rPr lang="en-US" noProof="0" dirty="0"/>
              <a:t>, </a:t>
            </a:r>
            <a:r>
              <a:rPr lang="en-US" b="1" noProof="0" dirty="0"/>
              <a:t>/cores</a:t>
            </a:r>
            <a:r>
              <a:rPr lang="en-US" noProof="0" dirty="0"/>
              <a:t>, </a:t>
            </a:r>
            <a:r>
              <a:rPr lang="en-US" b="1" noProof="0" dirty="0"/>
              <a:t>/payloads</a:t>
            </a:r>
            <a:r>
              <a:rPr lang="en-US" noProof="0" dirty="0"/>
              <a:t>, </a:t>
            </a:r>
            <a:r>
              <a:rPr lang="en-US" b="1" noProof="0" dirty="0"/>
              <a:t>/launchpads</a:t>
            </a:r>
            <a:r>
              <a:rPr lang="en-US" noProof="0" dirty="0"/>
              <a:t> -&gt; detailed info by ID.</a:t>
            </a:r>
          </a:p>
          <a:p>
            <a:r>
              <a:rPr lang="en-US" noProof="0" dirty="0"/>
              <a:t>Using Python requests we obtained </a:t>
            </a:r>
            <a:r>
              <a:rPr lang="en-US" b="1" noProof="0" dirty="0"/>
              <a:t>JSON</a:t>
            </a:r>
            <a:r>
              <a:rPr lang="en-US" noProof="0" dirty="0"/>
              <a:t> objects</a:t>
            </a:r>
          </a:p>
          <a:p>
            <a:r>
              <a:rPr lang="en-US" noProof="0" dirty="0"/>
              <a:t>By using </a:t>
            </a:r>
            <a:r>
              <a:rPr lang="en-US" b="1" noProof="0" dirty="0" err="1"/>
              <a:t>json_normalise</a:t>
            </a:r>
            <a:r>
              <a:rPr lang="en-US" noProof="0" dirty="0"/>
              <a:t> from </a:t>
            </a:r>
            <a:r>
              <a:rPr lang="en-US" b="1" noProof="0" dirty="0"/>
              <a:t>Pandas </a:t>
            </a:r>
            <a:r>
              <a:rPr lang="en-US" b="1" noProof="0" dirty="0" err="1"/>
              <a:t>DataFrame</a:t>
            </a:r>
            <a:r>
              <a:rPr lang="en-US" noProof="0" dirty="0"/>
              <a:t> we transform the data into a </a:t>
            </a:r>
            <a:r>
              <a:rPr lang="en-US" b="1" noProof="0" dirty="0"/>
              <a:t>tabular structure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0E73DDE-1E22-A7F8-70EC-9D77C54BA692}"/>
              </a:ext>
            </a:extLst>
          </p:cNvPr>
          <p:cNvSpPr txBox="1"/>
          <p:nvPr/>
        </p:nvSpPr>
        <p:spPr>
          <a:xfrm>
            <a:off x="0" y="6150351"/>
            <a:ext cx="70936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noProof="0" dirty="0"/>
              <a:t>Notebook link:</a:t>
            </a:r>
          </a:p>
          <a:p>
            <a:r>
              <a:rPr lang="en-US" sz="1100" noProof="0" dirty="0">
                <a:hlinkClick r:id="rId4"/>
              </a:rPr>
              <a:t>https://github.com/EdgarHTT/Applied_Data_Science_Capstone/blob/main/jupyter-labs-spacex-data-collection-api.ipynb</a:t>
            </a:r>
            <a:endParaRPr lang="en-US" sz="1100" noProof="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17D0BB-806E-DCD1-5A47-036C801E0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263C3-E000-C9CF-0EC6-5633C41D7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9</a:t>
            </a:fld>
            <a:endParaRPr lang="en-US" noProof="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D8615A-ACC9-646A-48EC-5296B788BE9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609BEB3B-8FAF-D9F6-3ED8-73ADB1F60304}"/>
              </a:ext>
            </a:extLst>
          </p:cNvPr>
          <p:cNvSpPr/>
          <p:nvPr/>
        </p:nvSpPr>
        <p:spPr>
          <a:xfrm>
            <a:off x="162347" y="1569178"/>
            <a:ext cx="1356000" cy="549049"/>
          </a:xfrm>
          <a:prstGeom prst="flowChartTermina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noProof="0" dirty="0">
                <a:solidFill>
                  <a:schemeClr val="tx1"/>
                </a:solidFill>
              </a:rPr>
              <a:t>Requests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B16914-0D89-BCD0-9D6A-0049935C43D8}"/>
              </a:ext>
            </a:extLst>
          </p:cNvPr>
          <p:cNvSpPr txBox="1"/>
          <p:nvPr/>
        </p:nvSpPr>
        <p:spPr>
          <a:xfrm>
            <a:off x="1559482" y="1521018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/>
              <a:t>GET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BFE8189-D842-8956-F253-BCE8042DCA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627951"/>
              </p:ext>
            </p:extLst>
          </p:nvPr>
        </p:nvGraphicFramePr>
        <p:xfrm>
          <a:off x="2196347" y="1469520"/>
          <a:ext cx="3104593" cy="753211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27853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76740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https://api.spacexdata.com/v4/launches/past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noProof="0" dirty="0"/>
                        <a:t>JSON 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B9DF7D1-5E89-B9D8-2AAC-7FB60F1ADCFA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1518347" y="1843703"/>
            <a:ext cx="678000" cy="242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3ACFD5BB-B6F9-4829-AB92-8828BD7AE850}"/>
              </a:ext>
            </a:extLst>
          </p:cNvPr>
          <p:cNvSpPr/>
          <p:nvPr/>
        </p:nvSpPr>
        <p:spPr>
          <a:xfrm>
            <a:off x="550700" y="4626766"/>
            <a:ext cx="1356577" cy="704612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 err="1">
                <a:solidFill>
                  <a:schemeClr val="tx1"/>
                </a:solidFill>
              </a:rPr>
              <a:t>pd.json_normalize</a:t>
            </a:r>
            <a:r>
              <a:rPr lang="en-US" sz="1400" noProof="0" dirty="0">
                <a:solidFill>
                  <a:schemeClr val="tx1"/>
                </a:solidFill>
              </a:rPr>
              <a:t>(</a:t>
            </a:r>
            <a:r>
              <a:rPr lang="en-US" sz="1400" b="1" noProof="0" dirty="0">
                <a:solidFill>
                  <a:schemeClr val="tx1"/>
                </a:solidFill>
              </a:rPr>
              <a:t>data</a:t>
            </a:r>
            <a:r>
              <a:rPr lang="en-US" sz="1400" noProof="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8" name="Flowchart: Data 17">
            <a:extLst>
              <a:ext uri="{FF2B5EF4-FFF2-40B4-BE49-F238E27FC236}">
                <a16:creationId xmlns:a16="http://schemas.microsoft.com/office/drawing/2014/main" id="{ED8E4CAD-7D37-6DD3-092A-5CF36E9A730D}"/>
              </a:ext>
            </a:extLst>
          </p:cNvPr>
          <p:cNvSpPr/>
          <p:nvPr/>
        </p:nvSpPr>
        <p:spPr>
          <a:xfrm>
            <a:off x="634714" y="3855964"/>
            <a:ext cx="1483291" cy="494442"/>
          </a:xfrm>
          <a:prstGeom prst="flowChartInputOutpu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>
                <a:solidFill>
                  <a:schemeClr val="tx1"/>
                </a:solidFill>
              </a:rPr>
              <a:t>data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1A90999-01D0-AE51-95A2-19EF3E037A34}"/>
              </a:ext>
            </a:extLst>
          </p:cNvPr>
          <p:cNvGrpSpPr/>
          <p:nvPr/>
        </p:nvGrpSpPr>
        <p:grpSpPr>
          <a:xfrm>
            <a:off x="761149" y="2656665"/>
            <a:ext cx="3574433" cy="575044"/>
            <a:chOff x="840347" y="2859865"/>
            <a:chExt cx="3574433" cy="575044"/>
          </a:xfrm>
        </p:grpSpPr>
        <p:sp>
          <p:nvSpPr>
            <p:cNvPr id="17" name="Flowchart: Data 16">
              <a:extLst>
                <a:ext uri="{FF2B5EF4-FFF2-40B4-BE49-F238E27FC236}">
                  <a16:creationId xmlns:a16="http://schemas.microsoft.com/office/drawing/2014/main" id="{7D613669-1A37-BA69-C7D8-E310DB485B9A}"/>
                </a:ext>
              </a:extLst>
            </p:cNvPr>
            <p:cNvSpPr/>
            <p:nvPr/>
          </p:nvSpPr>
          <p:spPr>
            <a:xfrm>
              <a:off x="2931489" y="2900166"/>
              <a:ext cx="1483291" cy="494442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noProof="0" dirty="0">
                  <a:solidFill>
                    <a:schemeClr val="tx1"/>
                  </a:solidFill>
                </a:rPr>
                <a:t>response</a:t>
              </a:r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473DFA7E-9069-2834-0DB7-5974D24B5F8E}"/>
                </a:ext>
              </a:extLst>
            </p:cNvPr>
            <p:cNvSpPr/>
            <p:nvPr/>
          </p:nvSpPr>
          <p:spPr>
            <a:xfrm>
              <a:off x="840347" y="2859865"/>
              <a:ext cx="1238766" cy="575044"/>
            </a:xfrm>
            <a:prstGeom prst="flowChartProcess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noProof="0" dirty="0" err="1">
                  <a:solidFill>
                    <a:schemeClr val="tx1"/>
                  </a:solidFill>
                </a:rPr>
                <a:t>response.json</a:t>
              </a:r>
              <a:r>
                <a:rPr lang="en-US" sz="1400" noProof="0" dirty="0">
                  <a:solidFill>
                    <a:schemeClr val="tx1"/>
                  </a:solidFill>
                </a:rPr>
                <a:t>()</a:t>
              </a:r>
            </a:p>
          </p:txBody>
        </p:sp>
      </p:grp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4DF71273-6437-80D5-0CFF-3024A2F25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880540"/>
              </p:ext>
            </p:extLst>
          </p:nvPr>
        </p:nvGraphicFramePr>
        <p:xfrm>
          <a:off x="5535189" y="1546505"/>
          <a:ext cx="3036120" cy="21640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07389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28731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https://api.spacexdata.com/v4/cores/{core}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noProof="0" dirty="0"/>
                        <a:t>block</a:t>
                      </a:r>
                    </a:p>
                    <a:p>
                      <a:r>
                        <a:rPr lang="en-US" sz="1200" b="0" noProof="0" dirty="0" err="1"/>
                        <a:t>reuse_count</a:t>
                      </a:r>
                      <a:endParaRPr lang="en-US" sz="1200" b="0" noProof="0" dirty="0"/>
                    </a:p>
                    <a:p>
                      <a:r>
                        <a:rPr lang="en-US" sz="1200" b="0" noProof="0" dirty="0"/>
                        <a:t>serial</a:t>
                      </a:r>
                    </a:p>
                    <a:p>
                      <a:r>
                        <a:rPr lang="en-US" sz="1200" b="0" noProof="0" dirty="0" err="1"/>
                        <a:t>landing_success</a:t>
                      </a:r>
                      <a:r>
                        <a:rPr lang="en-US" sz="1200" b="0" noProof="0" dirty="0"/>
                        <a:t>, </a:t>
                      </a:r>
                      <a:r>
                        <a:rPr lang="en-US" sz="1200" b="0" noProof="0" dirty="0" err="1"/>
                        <a:t>landing_type</a:t>
                      </a:r>
                      <a:endParaRPr lang="en-US" sz="1200" b="0" noProof="0" dirty="0"/>
                    </a:p>
                    <a:p>
                      <a:r>
                        <a:rPr lang="en-US" sz="1200" b="0" noProof="0" dirty="0"/>
                        <a:t>flight</a:t>
                      </a:r>
                    </a:p>
                    <a:p>
                      <a:r>
                        <a:rPr lang="en-US" sz="1200" b="0" noProof="0" dirty="0" err="1"/>
                        <a:t>gridfins</a:t>
                      </a:r>
                      <a:endParaRPr lang="en-US" sz="1200" b="0" noProof="0" dirty="0"/>
                    </a:p>
                    <a:p>
                      <a:r>
                        <a:rPr lang="en-US" sz="1200" b="0" noProof="0" dirty="0"/>
                        <a:t>reused</a:t>
                      </a:r>
                    </a:p>
                    <a:p>
                      <a:r>
                        <a:rPr lang="en-US" sz="1200" b="0" noProof="0" dirty="0"/>
                        <a:t>legs</a:t>
                      </a:r>
                    </a:p>
                    <a:p>
                      <a:r>
                        <a:rPr lang="en-US" sz="1200" b="0" noProof="0" dirty="0" err="1"/>
                        <a:t>landpad</a:t>
                      </a:r>
                      <a:endParaRPr lang="en-US" sz="1200" b="0" noProof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FE7797F4-F6B0-CEE9-C37A-4AB66BE2D8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047573"/>
              </p:ext>
            </p:extLst>
          </p:nvPr>
        </p:nvGraphicFramePr>
        <p:xfrm>
          <a:off x="8732691" y="1553101"/>
          <a:ext cx="3036120" cy="88392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07389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28731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https://api.spacexdata.com/v4/payloads/{payload}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noProof="0" dirty="0" err="1"/>
                        <a:t>mass_kg</a:t>
                      </a:r>
                      <a:endParaRPr lang="en-US" sz="1200" b="0" noProof="0" dirty="0"/>
                    </a:p>
                    <a:p>
                      <a:r>
                        <a:rPr lang="en-US" sz="1200" b="0" noProof="0" dirty="0"/>
                        <a:t>orbit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324B0B5B-5EBF-B247-DFAB-91C3ADD90A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165800"/>
              </p:ext>
            </p:extLst>
          </p:nvPr>
        </p:nvGraphicFramePr>
        <p:xfrm>
          <a:off x="8732691" y="2613734"/>
          <a:ext cx="3036120" cy="106680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07389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28731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https://api.spacexdata.com/v4/launchpads/{launchpad}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noProof="0" dirty="0"/>
                        <a:t>Longitude</a:t>
                      </a:r>
                    </a:p>
                    <a:p>
                      <a:r>
                        <a:rPr lang="en-US" sz="1200" b="0" noProof="0" dirty="0"/>
                        <a:t>Latitude</a:t>
                      </a:r>
                    </a:p>
                    <a:p>
                      <a:r>
                        <a:rPr lang="en-US" sz="1200" b="0" noProof="0" dirty="0"/>
                        <a:t>N</a:t>
                      </a:r>
                      <a:r>
                        <a:rPr lang="en-US" sz="1200" b="0" noProof="0"/>
                        <a:t>ame</a:t>
                      </a:r>
                      <a:endParaRPr lang="en-US" sz="1200" b="0" noProof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A33E70B2-6864-D6DB-EB43-96407BE61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007095"/>
              </p:ext>
            </p:extLst>
          </p:nvPr>
        </p:nvGraphicFramePr>
        <p:xfrm>
          <a:off x="8732691" y="3857247"/>
          <a:ext cx="3036120" cy="753211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907389">
                  <a:extLst>
                    <a:ext uri="{9D8B030D-6E8A-4147-A177-3AD203B41FA5}">
                      <a16:colId xmlns:a16="http://schemas.microsoft.com/office/drawing/2014/main" val="3850188270"/>
                    </a:ext>
                  </a:extLst>
                </a:gridCol>
                <a:gridCol w="2128731">
                  <a:extLst>
                    <a:ext uri="{9D8B030D-6E8A-4147-A177-3AD203B41FA5}">
                      <a16:colId xmlns:a16="http://schemas.microsoft.com/office/drawing/2014/main" val="4258072164"/>
                    </a:ext>
                  </a:extLst>
                </a:gridCol>
              </a:tblGrid>
              <a:tr h="375689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Endpoint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https://api.spacexdata.com/v4/rockets/{rocket}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42861"/>
                  </a:ext>
                </a:extLst>
              </a:tr>
              <a:tr h="326491">
                <a:tc>
                  <a:txBody>
                    <a:bodyPr/>
                    <a:lstStyle/>
                    <a:p>
                      <a:pPr algn="ctr"/>
                      <a:r>
                        <a:rPr lang="en-US" sz="1400" noProof="0" dirty="0"/>
                        <a:t>Response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noProof="0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8077"/>
                  </a:ext>
                </a:extLst>
              </a:tr>
            </a:tbl>
          </a:graphicData>
        </a:graphic>
      </p:graphicFrame>
      <p:sp>
        <p:nvSpPr>
          <p:cNvPr id="2" name="Flowchart: Data 1">
            <a:extLst>
              <a:ext uri="{FF2B5EF4-FFF2-40B4-BE49-F238E27FC236}">
                <a16:creationId xmlns:a16="http://schemas.microsoft.com/office/drawing/2014/main" id="{75F12BF9-8AE4-6EFD-4990-4C994AA8E495}"/>
              </a:ext>
            </a:extLst>
          </p:cNvPr>
          <p:cNvSpPr/>
          <p:nvPr/>
        </p:nvSpPr>
        <p:spPr>
          <a:xfrm>
            <a:off x="2801405" y="4731851"/>
            <a:ext cx="1585061" cy="494442"/>
          </a:xfrm>
          <a:prstGeom prst="flowChartInputOutpu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 err="1">
                <a:solidFill>
                  <a:schemeClr val="tx1"/>
                </a:solidFill>
              </a:rPr>
              <a:t>dataframe</a:t>
            </a:r>
            <a:endParaRPr lang="en-US" sz="1400" noProof="0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99F17-C071-0A66-D79E-42A60974EF98}"/>
              </a:ext>
            </a:extLst>
          </p:cNvPr>
          <p:cNvCxnSpPr>
            <a:cxnSpLocks/>
            <a:stCxn id="9" idx="2"/>
            <a:endCxn id="17" idx="0"/>
          </p:cNvCxnSpPr>
          <p:nvPr/>
        </p:nvCxnSpPr>
        <p:spPr>
          <a:xfrm flipH="1">
            <a:off x="3742266" y="2222731"/>
            <a:ext cx="6377" cy="4742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34D3D0-44CF-68E4-6C00-71A1C1A6ACC5}"/>
              </a:ext>
            </a:extLst>
          </p:cNvPr>
          <p:cNvCxnSpPr>
            <a:cxnSpLocks/>
            <a:stCxn id="17" idx="2"/>
            <a:endCxn id="19" idx="3"/>
          </p:cNvCxnSpPr>
          <p:nvPr/>
        </p:nvCxnSpPr>
        <p:spPr>
          <a:xfrm flipH="1">
            <a:off x="1999915" y="2944187"/>
            <a:ext cx="100070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FD277B-33B9-524B-80B6-A1D6ECC9B0D5}"/>
              </a:ext>
            </a:extLst>
          </p:cNvPr>
          <p:cNvCxnSpPr>
            <a:cxnSpLocks/>
            <a:stCxn id="19" idx="2"/>
            <a:endCxn id="18" idx="1"/>
          </p:cNvCxnSpPr>
          <p:nvPr/>
        </p:nvCxnSpPr>
        <p:spPr>
          <a:xfrm flipH="1">
            <a:off x="1376360" y="3231709"/>
            <a:ext cx="4172" cy="6242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C1E894B-7929-B2A3-739E-BA294574E854}"/>
              </a:ext>
            </a:extLst>
          </p:cNvPr>
          <p:cNvCxnSpPr>
            <a:cxnSpLocks/>
            <a:stCxn id="18" idx="3"/>
            <a:endCxn id="14" idx="0"/>
          </p:cNvCxnSpPr>
          <p:nvPr/>
        </p:nvCxnSpPr>
        <p:spPr>
          <a:xfrm>
            <a:off x="1228030" y="4350406"/>
            <a:ext cx="959" cy="27636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8E9C3443-F8E2-D75E-D450-2609C76B56C0}"/>
              </a:ext>
            </a:extLst>
          </p:cNvPr>
          <p:cNvSpPr/>
          <p:nvPr/>
        </p:nvSpPr>
        <p:spPr>
          <a:xfrm>
            <a:off x="5440228" y="1464970"/>
            <a:ext cx="6432260" cy="3284051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noProof="0" dirty="0">
              <a:solidFill>
                <a:schemeClr val="tx1"/>
              </a:solidFill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0B9CE24-F66D-B3B9-B17F-44506D688A27}"/>
              </a:ext>
            </a:extLst>
          </p:cNvPr>
          <p:cNvCxnSpPr>
            <a:cxnSpLocks/>
            <a:stCxn id="14" idx="3"/>
            <a:endCxn id="2" idx="2"/>
          </p:cNvCxnSpPr>
          <p:nvPr/>
        </p:nvCxnSpPr>
        <p:spPr>
          <a:xfrm>
            <a:off x="1907277" y="4979072"/>
            <a:ext cx="105263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3D64452C-1664-8BFA-567C-83B55DB2D034}"/>
              </a:ext>
            </a:extLst>
          </p:cNvPr>
          <p:cNvCxnSpPr>
            <a:cxnSpLocks/>
            <a:stCxn id="2" idx="1"/>
          </p:cNvCxnSpPr>
          <p:nvPr/>
        </p:nvCxnSpPr>
        <p:spPr>
          <a:xfrm rot="5400000" flipH="1" flipV="1">
            <a:off x="4095480" y="3387101"/>
            <a:ext cx="843207" cy="1846294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7C79234E-BA20-994C-E435-DE8905BD9CD7}"/>
              </a:ext>
            </a:extLst>
          </p:cNvPr>
          <p:cNvSpPr txBox="1"/>
          <p:nvPr/>
        </p:nvSpPr>
        <p:spPr>
          <a:xfrm>
            <a:off x="4239602" y="3519312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/>
              <a:t>GET</a:t>
            </a:r>
          </a:p>
        </p:txBody>
      </p:sp>
      <p:sp>
        <p:nvSpPr>
          <p:cNvPr id="62" name="Flowchart: Data 61">
            <a:extLst>
              <a:ext uri="{FF2B5EF4-FFF2-40B4-BE49-F238E27FC236}">
                <a16:creationId xmlns:a16="http://schemas.microsoft.com/office/drawing/2014/main" id="{0D06DBC1-EF40-D348-3687-0D7A22456744}"/>
              </a:ext>
            </a:extLst>
          </p:cNvPr>
          <p:cNvSpPr/>
          <p:nvPr/>
        </p:nvSpPr>
        <p:spPr>
          <a:xfrm>
            <a:off x="5738207" y="5122257"/>
            <a:ext cx="1846295" cy="494442"/>
          </a:xfrm>
          <a:prstGeom prst="flowChartInputOutpu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 err="1">
                <a:solidFill>
                  <a:schemeClr val="tx1"/>
                </a:solidFill>
              </a:rPr>
              <a:t>launch_dict</a:t>
            </a:r>
            <a:endParaRPr lang="en-US" sz="1400" noProof="0" dirty="0">
              <a:solidFill>
                <a:schemeClr val="tx1"/>
              </a:solidFill>
            </a:endParaRPr>
          </a:p>
        </p:txBody>
      </p:sp>
      <p:sp>
        <p:nvSpPr>
          <p:cNvPr id="63" name="Flowchart: Process 62">
            <a:extLst>
              <a:ext uri="{FF2B5EF4-FFF2-40B4-BE49-F238E27FC236}">
                <a16:creationId xmlns:a16="http://schemas.microsoft.com/office/drawing/2014/main" id="{E4EE471C-1468-F741-AE3F-F3B891B82FBB}"/>
              </a:ext>
            </a:extLst>
          </p:cNvPr>
          <p:cNvSpPr/>
          <p:nvPr/>
        </p:nvSpPr>
        <p:spPr>
          <a:xfrm>
            <a:off x="7910299" y="5022689"/>
            <a:ext cx="1356577" cy="704612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>
                <a:solidFill>
                  <a:schemeClr val="tx1"/>
                </a:solidFill>
              </a:rPr>
              <a:t>Filter for only Falcon 9</a:t>
            </a:r>
          </a:p>
        </p:txBody>
      </p:sp>
      <p:sp>
        <p:nvSpPr>
          <p:cNvPr id="64" name="Flowchart: Process 63">
            <a:extLst>
              <a:ext uri="{FF2B5EF4-FFF2-40B4-BE49-F238E27FC236}">
                <a16:creationId xmlns:a16="http://schemas.microsoft.com/office/drawing/2014/main" id="{75CB3CAA-7B22-54FE-BC19-191EADD0267C}"/>
              </a:ext>
            </a:extLst>
          </p:cNvPr>
          <p:cNvSpPr/>
          <p:nvPr/>
        </p:nvSpPr>
        <p:spPr>
          <a:xfrm>
            <a:off x="9592674" y="4937271"/>
            <a:ext cx="1585061" cy="862256"/>
          </a:xfrm>
          <a:prstGeom prst="flowChartProces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noProof="0" dirty="0">
                <a:solidFill>
                  <a:schemeClr val="tx1"/>
                </a:solidFill>
              </a:rPr>
              <a:t>Replace Null values in Payload mass with mean</a:t>
            </a:r>
          </a:p>
        </p:txBody>
      </p:sp>
      <p:sp>
        <p:nvSpPr>
          <p:cNvPr id="65" name="Flowchart: Data 64">
            <a:extLst>
              <a:ext uri="{FF2B5EF4-FFF2-40B4-BE49-F238E27FC236}">
                <a16:creationId xmlns:a16="http://schemas.microsoft.com/office/drawing/2014/main" id="{C6956D2A-C334-5117-7D1D-C8D5A4E97D1B}"/>
              </a:ext>
            </a:extLst>
          </p:cNvPr>
          <p:cNvSpPr/>
          <p:nvPr/>
        </p:nvSpPr>
        <p:spPr>
          <a:xfrm>
            <a:off x="7584502" y="6021829"/>
            <a:ext cx="1861200" cy="595041"/>
          </a:xfrm>
          <a:prstGeom prst="flowChartInputOutp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noProof="0" dirty="0">
                <a:solidFill>
                  <a:schemeClr val="tx1"/>
                </a:solidFill>
              </a:rPr>
              <a:t>Dataset_part_1.csv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23C9191-951E-24D2-37A8-BFE07E8BBB93}"/>
              </a:ext>
            </a:extLst>
          </p:cNvPr>
          <p:cNvCxnSpPr>
            <a:cxnSpLocks/>
            <a:endCxn id="62" idx="1"/>
          </p:cNvCxnSpPr>
          <p:nvPr/>
        </p:nvCxnSpPr>
        <p:spPr>
          <a:xfrm>
            <a:off x="6661354" y="4749021"/>
            <a:ext cx="1" cy="3732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B1D4634-8874-EFA2-DD9B-9F2A553B4180}"/>
              </a:ext>
            </a:extLst>
          </p:cNvPr>
          <p:cNvCxnSpPr>
            <a:cxnSpLocks/>
            <a:stCxn id="62" idx="5"/>
            <a:endCxn id="63" idx="1"/>
          </p:cNvCxnSpPr>
          <p:nvPr/>
        </p:nvCxnSpPr>
        <p:spPr>
          <a:xfrm>
            <a:off x="7399873" y="5369478"/>
            <a:ext cx="510426" cy="55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AAD05E5-2B9C-51B4-DEE0-4DB326C637A3}"/>
              </a:ext>
            </a:extLst>
          </p:cNvPr>
          <p:cNvCxnSpPr>
            <a:cxnSpLocks/>
            <a:stCxn id="63" idx="3"/>
            <a:endCxn id="64" idx="1"/>
          </p:cNvCxnSpPr>
          <p:nvPr/>
        </p:nvCxnSpPr>
        <p:spPr>
          <a:xfrm flipV="1">
            <a:off x="9266876" y="5368399"/>
            <a:ext cx="325798" cy="659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Connector: Elbow 74">
            <a:extLst>
              <a:ext uri="{FF2B5EF4-FFF2-40B4-BE49-F238E27FC236}">
                <a16:creationId xmlns:a16="http://schemas.microsoft.com/office/drawing/2014/main" id="{113C21A6-6FA8-60C2-3EA9-DA3F62C1D70C}"/>
              </a:ext>
            </a:extLst>
          </p:cNvPr>
          <p:cNvCxnSpPr>
            <a:cxnSpLocks/>
            <a:stCxn id="64" idx="2"/>
            <a:endCxn id="65" idx="5"/>
          </p:cNvCxnSpPr>
          <p:nvPr/>
        </p:nvCxnSpPr>
        <p:spPr>
          <a:xfrm rot="5400000">
            <a:off x="9562483" y="5496627"/>
            <a:ext cx="519823" cy="112562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2AA83B52-BCCC-3797-970A-FB9629354D73}"/>
              </a:ext>
            </a:extLst>
          </p:cNvPr>
          <p:cNvSpPr txBox="1"/>
          <p:nvPr/>
        </p:nvSpPr>
        <p:spPr>
          <a:xfrm>
            <a:off x="0" y="6134259"/>
            <a:ext cx="70936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noProof="0" dirty="0"/>
              <a:t>Notebook link:</a:t>
            </a:r>
          </a:p>
          <a:p>
            <a:r>
              <a:rPr lang="en-US" sz="1100" noProof="0" dirty="0">
                <a:hlinkClick r:id="rId4"/>
              </a:rPr>
              <a:t>https://github.com/EdgarHTT/Applied_Data_Science_Capstone/blob/main/jupyter-labs-spacex-data-collection-api.ipynb</a:t>
            </a:r>
            <a:endParaRPr lang="en-US" sz="1100" noProof="0" dirty="0"/>
          </a:p>
        </p:txBody>
      </p:sp>
    </p:spTree>
    <p:extLst>
      <p:ext uri="{BB962C8B-B14F-4D97-AF65-F5344CB8AC3E}">
        <p14:creationId xmlns:p14="http://schemas.microsoft.com/office/powerpoint/2010/main" val="356463403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811</TotalTime>
  <Words>2185</Words>
  <Application>Microsoft Office PowerPoint</Application>
  <PresentationFormat>Widescreen</PresentationFormat>
  <Paragraphs>301</Paragraphs>
  <Slides>48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Mario Humberto Tijerina Rios</cp:lastModifiedBy>
  <cp:revision>204</cp:revision>
  <dcterms:created xsi:type="dcterms:W3CDTF">2021-04-29T18:58:34Z</dcterms:created>
  <dcterms:modified xsi:type="dcterms:W3CDTF">2025-10-10T20:35:11Z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